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59" r:id="rId4"/>
    <p:sldId id="262" r:id="rId5"/>
    <p:sldId id="263" r:id="rId6"/>
    <p:sldId id="266" r:id="rId7"/>
    <p:sldId id="267" r:id="rId8"/>
    <p:sldId id="275" r:id="rId9"/>
    <p:sldId id="264" r:id="rId10"/>
    <p:sldId id="265" r:id="rId11"/>
    <p:sldId id="268" r:id="rId12"/>
    <p:sldId id="269" r:id="rId13"/>
    <p:sldId id="270" r:id="rId14"/>
    <p:sldId id="271" r:id="rId15"/>
    <p:sldId id="273" r:id="rId16"/>
    <p:sldId id="274" r:id="rId17"/>
    <p:sldId id="272" r:id="rId1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SAA Serviço de Aconselhamento Agrícola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9A88-BD67-4DC4-A19C-A774546AEDBB}" type="datetimeFigureOut">
              <a:rPr lang="pt-PT" smtClean="0"/>
              <a:t>05/10/2014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13FB-85C5-424C-8FDD-5B500B6DABD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7587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 smtClean="0"/>
              <a:t>SAA Serviço de Aconselhamento Agrícola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E8F56-CA56-4DC3-BE16-3D613E77027F}" type="datetimeFigureOut">
              <a:rPr lang="pt-PT" smtClean="0"/>
              <a:t>05/10/2014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1825D-E21D-4ED3-9657-9E47C2DF79F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167087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1825D-E21D-4ED3-9657-9E47C2DF79F5}" type="slidenum">
              <a:rPr lang="pt-PT" smtClean="0"/>
              <a:t>1</a:t>
            </a:fld>
            <a:endParaRPr lang="pt-PT"/>
          </a:p>
        </p:txBody>
      </p:sp>
      <p:sp>
        <p:nvSpPr>
          <p:cNvPr id="5" name="Marcador de Posição do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t-PT" smtClean="0"/>
              <a:t>SAA Serviço de Aconselhamento Agrícola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664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D0190-80F0-4C9A-9EBB-4CD050AE6F0F}" type="datetime1">
              <a:rPr lang="pt-PT" smtClean="0"/>
              <a:t>05/10/2014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783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85D8F-A5E5-4DE6-9F29-A3C23CB0CD23}" type="datetime1">
              <a:rPr lang="pt-PT" smtClean="0"/>
              <a:t>05/10/2014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739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6527A-E7A6-428F-A66E-F208BEB5D207}" type="datetime1">
              <a:rPr lang="pt-PT" smtClean="0"/>
              <a:t>05/10/2014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134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2EA1-0275-4621-B535-F24309F85F5D}" type="datetime1">
              <a:rPr lang="pt-PT" smtClean="0"/>
              <a:t>05/10/2014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14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ABA46-5F3B-410B-80C9-37D5C9E92EA3}" type="datetime1">
              <a:rPr lang="pt-PT" smtClean="0"/>
              <a:t>05/10/2014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2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A16F-7D69-4B18-9201-720CB369AEBB}" type="datetime1">
              <a:rPr lang="pt-PT" smtClean="0"/>
              <a:t>05/10/2014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555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C6FB0-AFD5-488C-83FE-A072594880AB}" type="datetime1">
              <a:rPr lang="pt-PT" smtClean="0"/>
              <a:t>05/10/2014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159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2EC4-E11F-4911-ADE7-779E88543A17}" type="datetime1">
              <a:rPr lang="pt-PT" smtClean="0"/>
              <a:t>05/10/2014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203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4385-F3C8-4402-AABD-0E06CEB705DA}" type="datetime1">
              <a:rPr lang="pt-PT" smtClean="0"/>
              <a:t>05/10/2014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0685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A8F6C-778F-4E96-8C0E-3314C6B7DE22}" type="datetime1">
              <a:rPr lang="pt-PT" smtClean="0"/>
              <a:t>05/10/2014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660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52543-DEF0-4F68-8A4C-51E15147F94D}" type="datetime1">
              <a:rPr lang="pt-PT" smtClean="0"/>
              <a:t>05/10/2014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285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80D71-20D5-416A-B307-0E8A4C88FF2F}" type="datetime1">
              <a:rPr lang="pt-PT" smtClean="0"/>
              <a:t>05/10/2014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E5F98-FCD4-441A-8C42-D7A49FB631B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75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3492" y="206062"/>
            <a:ext cx="9444507" cy="759853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/>
            </a:r>
            <a:br>
              <a:rPr lang="pt-PT" dirty="0" smtClean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3492" y="2897746"/>
            <a:ext cx="9444508" cy="1210616"/>
          </a:xfrm>
        </p:spPr>
        <p:txBody>
          <a:bodyPr>
            <a:normAutofit/>
          </a:bodyPr>
          <a:lstStyle/>
          <a:p>
            <a:pPr lvl="1"/>
            <a:endParaRPr lang="pt-PT" sz="3200" b="1" dirty="0" smtClean="0"/>
          </a:p>
          <a:p>
            <a:r>
              <a:rPr lang="pt-PT" sz="3600" b="1" dirty="0" smtClean="0"/>
              <a:t>Serviço de Aconselhamento Agrícola</a:t>
            </a:r>
            <a:endParaRPr lang="pt-PT" sz="3600" b="1" dirty="0"/>
          </a:p>
        </p:txBody>
      </p:sp>
      <p:pic>
        <p:nvPicPr>
          <p:cNvPr id="5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108362"/>
            <a:ext cx="10443133" cy="168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A apresentar ARA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2" y="303133"/>
            <a:ext cx="3412902" cy="25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17" y="553792"/>
            <a:ext cx="1851964" cy="224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7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669" y="2125014"/>
            <a:ext cx="1071522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 smtClean="0"/>
              <a:t>•Cumprindo as recomendações emitidas pelo SAA, evitará penalizações das suas ajudas;</a:t>
            </a:r>
          </a:p>
          <a:p>
            <a:pPr algn="just"/>
            <a:r>
              <a:rPr lang="pt-PT" sz="2800" b="1" dirty="0" smtClean="0"/>
              <a:t>•Pode </a:t>
            </a:r>
            <a:r>
              <a:rPr lang="pt-PT" sz="2800" b="1" dirty="0" err="1" smtClean="0"/>
              <a:t>efectuar</a:t>
            </a:r>
            <a:r>
              <a:rPr lang="pt-PT" sz="2800" b="1" dirty="0" smtClean="0"/>
              <a:t> um Pedido Único mais correto já que é realizado um levantamento de campo, abrangendo todas as parcelas e infraestruturas agrícolas da exploração sendo incluídas correções aos limites das parcelas e suas ocupações culturais;</a:t>
            </a:r>
          </a:p>
          <a:p>
            <a:endParaRPr lang="pt-PT" dirty="0"/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720" y="5430724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5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8489" y="2274838"/>
            <a:ext cx="102000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recurso ao aconselhamento agrícola é voluntário e concretiza-se através de um contrato entre a entidade prestadora do serviço, reconhecida pela Direcção-Geral de Agricultura e Desenvolvimento Rural, e o destinatário, ou seja, o agricultor.</a:t>
            </a:r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89" y="214781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1655" y="5150231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8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3036" y="2163651"/>
            <a:ext cx="10161432" cy="396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aconselhamento inclui um diagnóstico da exploração agrícola 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 a sua descrição e os incumprimentos detetados das regras em vigor 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 um plano de ação para cumprir as regras do sector e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onde são dadas recomendações para corrigir as situações onde existam inconformidades.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processo deve estar concluído no prazo máximo de um ano.</a:t>
            </a:r>
            <a:b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PT" sz="2800" b="1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28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959" y="5328879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3036" y="2310569"/>
            <a:ext cx="103674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 Aconselhamento Agrícola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às exploração e as respetivas atividades tem encargos </a:t>
            </a:r>
            <a:r>
              <a:rPr lang="pt-PT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para o 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agricultor, que todavia pode recorrer ao </a:t>
            </a:r>
            <a:r>
              <a:rPr lang="pt-PT" sz="2800" b="1" dirty="0" err="1" smtClean="0"/>
              <a:t>ProDer</a:t>
            </a:r>
            <a:r>
              <a:rPr lang="pt-PT" sz="2800" b="1" dirty="0" smtClean="0"/>
              <a:t>–Programa de Desenvolvimento Rural, para cofinanciar 80%, até o montante máximo de 1.200,00€, </a:t>
            </a:r>
            <a:r>
              <a:rPr lang="pt-PT" sz="2800" b="1" dirty="0" smtClean="0"/>
              <a:t>do custo d</a:t>
            </a:r>
            <a:r>
              <a:rPr lang="pt-PT" sz="2800" b="1" dirty="0" smtClean="0"/>
              <a:t>a </a:t>
            </a:r>
            <a:r>
              <a:rPr lang="pt-PT" sz="2800" b="1" dirty="0"/>
              <a:t>aquisição do serviço pelos </a:t>
            </a:r>
            <a:r>
              <a:rPr lang="pt-PT" sz="2800" b="1" dirty="0" smtClean="0"/>
              <a:t>agricultores, </a:t>
            </a:r>
            <a:r>
              <a:rPr lang="pt-PT" sz="2800" b="1" dirty="0"/>
              <a:t>através de </a:t>
            </a:r>
            <a:r>
              <a:rPr lang="pt-PT" sz="2800" b="1" dirty="0" smtClean="0"/>
              <a:t>candidatura individual </a:t>
            </a:r>
            <a:r>
              <a:rPr lang="pt-PT" sz="2800" b="1" dirty="0"/>
              <a:t>para o efeito e que </a:t>
            </a:r>
            <a:r>
              <a:rPr lang="pt-PT" sz="2800" b="1" dirty="0" smtClean="0"/>
              <a:t>o SAA </a:t>
            </a:r>
            <a:r>
              <a:rPr lang="pt-PT" sz="2800" b="1" dirty="0"/>
              <a:t>do </a:t>
            </a:r>
            <a:r>
              <a:rPr lang="pt-PT" sz="2800" b="1" dirty="0" err="1"/>
              <a:t>AltoMinho</a:t>
            </a:r>
            <a:r>
              <a:rPr lang="pt-PT" sz="2800" b="1" dirty="0"/>
              <a:t> (ARAAM) apoiará a sua elaboração e gestão. </a:t>
            </a:r>
            <a:endParaRPr lang="pt-PT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5376" y="5389985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5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3036" y="2343954"/>
            <a:ext cx="97750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Os serviços de Aconselhamento Agrícola, vem no seguimento da obrigatoriedade estipulada pela União Europeia de que cada Estado-membro implemente um sistema de aconselhamento à explorações agrícolas.</a:t>
            </a:r>
            <a:endParaRPr lang="pt-PT" sz="2800" b="1" dirty="0" smtClean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930" y="4382501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3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ção de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365124"/>
            <a:ext cx="11140225" cy="63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84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984606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3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862884"/>
            <a:ext cx="9440213" cy="486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4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apresentar ARA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2" y="785611"/>
            <a:ext cx="9388698" cy="60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7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7" y="0"/>
            <a:ext cx="522882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05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7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95459" y="1667494"/>
            <a:ext cx="10470524" cy="3677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pt-PT" b="1" dirty="0" smtClean="0"/>
              <a:t>O</a:t>
            </a:r>
            <a:r>
              <a:rPr lang="pt-PT" b="1" dirty="0"/>
              <a:t> Serviço de Aconselhamento Agrícola da </a:t>
            </a:r>
            <a:r>
              <a:rPr lang="pt-PT" b="1" dirty="0" smtClean="0"/>
              <a:t>ARAAM é </a:t>
            </a:r>
            <a:r>
              <a:rPr lang="pt-PT" b="1" dirty="0"/>
              <a:t>um serviço que a A</a:t>
            </a:r>
            <a:r>
              <a:rPr lang="pt-PT" b="1" dirty="0" smtClean="0"/>
              <a:t>ssociação Regional dos Agricultores do Alto Minho, em colaboração com  a  CNA  –  Confederação  nacional  da  Agricultura,   disponibiliza  aos  agricultores  no  </a:t>
            </a:r>
            <a:r>
              <a:rPr lang="pt-PT" b="1" dirty="0"/>
              <a:t>âmbito </a:t>
            </a:r>
            <a:r>
              <a:rPr lang="pt-PT" b="1" dirty="0" smtClean="0"/>
              <a:t>da condicionalidade</a:t>
            </a:r>
            <a:r>
              <a:rPr lang="pt-PT" b="1" dirty="0"/>
              <a:t>.</a:t>
            </a:r>
            <a:br>
              <a:rPr lang="pt-PT" b="1" dirty="0"/>
            </a:br>
            <a:r>
              <a:rPr lang="pt-PT" dirty="0"/>
              <a:t/>
            </a:r>
            <a:br>
              <a:rPr lang="pt-PT" dirty="0"/>
            </a:br>
            <a:r>
              <a:rPr lang="pt-PT" b="1" dirty="0" smtClean="0"/>
              <a:t>A ARAAM  é  uma  entidade  reconhecida  pela  DGADR Direção-Geral de Agricultura  e  Desenvolvimento Rural  para o desenvolvimento de Serviço de Aconselhamento Agrícola.</a:t>
            </a:r>
            <a:endParaRPr lang="pt-PT" b="1" dirty="0"/>
          </a:p>
        </p:txBody>
      </p:sp>
      <p:pic>
        <p:nvPicPr>
          <p:cNvPr id="3074" name="Picture 2" descr="A apresentar ARAA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500062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368" y="5220765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9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80562" y="1983346"/>
            <a:ext cx="9933905" cy="260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pt-PT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SAA </a:t>
            </a: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Analisa a sua exploração no </a:t>
            </a:r>
            <a:r>
              <a:rPr lang="pt-PT" sz="2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mbito da Condicionalidade;</a:t>
            </a:r>
            <a:endParaRPr lang="pt-PT" sz="28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Identifica as normas que têm de cumprir;</a:t>
            </a:r>
            <a:endParaRPr lang="pt-PT" sz="28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Produz um diagnóstico rigoroso;</a:t>
            </a:r>
          </a:p>
          <a:p>
            <a:pPr marL="342900" lvl="0" indent="-342900">
              <a:lnSpc>
                <a:spcPct val="107000"/>
              </a:lnSpc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Apresentar soluções para os problemas.</a:t>
            </a:r>
            <a:endParaRPr lang="pt-PT" dirty="0"/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40641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0562" y="5211784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86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86276" y="2184686"/>
            <a:ext cx="99183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200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pt-PT" sz="28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Condicionalidade pretende garantir que o agricultor pratique uma agricultura que respeite o ambiente, preserve a saúde e bem-estar animal e promova a segurança alimentar e, simultaneamente, visa assegurar a manutenção das terras em boas condições agrícolas e ambientais, impedindo o abandono das terras agrícolas, num regime de apoios desligados da produção</a:t>
            </a:r>
            <a:r>
              <a:rPr lang="pt-PT" sz="20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pt-PT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PT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PT" sz="2000" dirty="0"/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0073" y="5447156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5" y="624290"/>
            <a:ext cx="1130701" cy="134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750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46975" y="1957224"/>
            <a:ext cx="10380371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PT" sz="2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 agricultores que beneficiem de:</a:t>
            </a:r>
          </a:p>
          <a:p>
            <a:pPr algn="just">
              <a:spcAft>
                <a:spcPts val="0"/>
              </a:spcAf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Ajudas </a:t>
            </a:r>
            <a:r>
              <a:rPr lang="pt-PT" sz="28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directas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 RPU, prémios específicos, Medidas </a:t>
            </a:r>
            <a:r>
              <a:rPr lang="pt-PT" sz="28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Agro-Ambientais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Medidas Silvo-Ambientais, Apoio à Manutenção da </a:t>
            </a:r>
            <a:r>
              <a:rPr lang="pt-PT" sz="2800" b="1" dirty="0" err="1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Actividade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Agrícola em Zonas Desfavorecidas, Apoio à Primeira Florestação de Terras Agrícolas;</a:t>
            </a:r>
            <a:endParaRPr lang="pt-PT" sz="28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Apoio à Reestruturação e Reconversão das Vinhas ou do Prémio ao Arranque da Vinha (ao abrigo da noa OCM vitivinícola),</a:t>
            </a:r>
            <a:endParaRPr lang="pt-PT" sz="28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pt-PT" sz="2800" b="1" dirty="0"/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91" y="5089717"/>
            <a:ext cx="7706012" cy="1292464"/>
          </a:xfrm>
          <a:prstGeom prst="rect">
            <a:avLst/>
          </a:prstGeom>
        </p:spPr>
      </p:pic>
      <p:pic>
        <p:nvPicPr>
          <p:cNvPr id="13314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9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07583" y="2099255"/>
            <a:ext cx="1008415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Os agricultores têm de satisfazer as obrigações impostas pela Condicionalidade, ou seja têm de cumprir os Requisitos Legais de Gestão (obrigações em matéria de ambiente, saúde pública e animal, fitossanidade e bem-estar animal) e as Boas Condições Agrícolas e Ambientais (BCAA) em todas as atividades agrícolas em todos os terrenos agrícolas da exploração.</a:t>
            </a:r>
            <a:b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</a:br>
            <a:endParaRPr lang="pt-PT" sz="2800" b="1" dirty="0"/>
          </a:p>
        </p:txBody>
      </p:sp>
      <p:pic>
        <p:nvPicPr>
          <p:cNvPr id="3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40641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720" y="5275660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078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53036" y="1707769"/>
            <a:ext cx="103030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/>
              <a:t>O SAA permite-lhe:</a:t>
            </a:r>
            <a:endParaRPr lang="pt-PT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800" b="1" dirty="0" smtClean="0"/>
              <a:t>Ficar a conhecer as suas obrigações no âmbito da Condicionalidade.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800" b="1" dirty="0"/>
              <a:t>E</a:t>
            </a:r>
            <a:r>
              <a:rPr lang="pt-PT" sz="2800" b="1" dirty="0" smtClean="0"/>
              <a:t>vitar reduções no pagamento do RPU, prémios animais, Medidas </a:t>
            </a:r>
            <a:r>
              <a:rPr lang="pt-PT" sz="2800" b="1" dirty="0" err="1" smtClean="0"/>
              <a:t>Agro-Ambientais</a:t>
            </a:r>
            <a:r>
              <a:rPr lang="pt-PT" sz="2800" b="1" dirty="0" smtClean="0"/>
              <a:t>.</a:t>
            </a:r>
            <a:r>
              <a:rPr lang="pt-PT" sz="2800" b="1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800" b="1" dirty="0" smtClean="0"/>
              <a:t>Proteger as suas ajudas e evitar penalizações (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Em caso de incumprimento, </a:t>
            </a:r>
            <a:r>
              <a:rPr lang="pt-PT" sz="2800" b="1" i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da responsabilidade do agricultor</a:t>
            </a:r>
            <a:r>
              <a:rPr lang="pt-PT" sz="28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o montante total dos pagamentos referidos do ano em causa, é reduzido ou, mesmo totalmente suprimidos</a:t>
            </a:r>
            <a:endParaRPr lang="pt-PT" sz="28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PT" sz="2800" b="1" dirty="0" smtClean="0"/>
          </a:p>
          <a:p>
            <a:endParaRPr lang="pt-PT" dirty="0"/>
          </a:p>
        </p:txBody>
      </p:sp>
      <p:pic>
        <p:nvPicPr>
          <p:cNvPr id="5" name="Picture 2" descr="A apresentar ARA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6" y="382206"/>
            <a:ext cx="259723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DISCO\TRABALHO\FORMAÇÃO ESPECIALIZADA\OPERACIONAL\LOGÍSTICA\PRODER4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7368" y="5566601"/>
            <a:ext cx="7704788" cy="129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fbcdn-sphotos-a-a.akamaihd.net/hphotos-ak-xap1/v/t1.0-9/180453_187202987978692_2392338_n.jpg?oh=9432435e1efdadaea65afc6d0e066e4d&amp;oe=54CA1A25&amp;__gda__=1421776264_5a49365040d23174146eaa19c7e8bf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156" y="323770"/>
            <a:ext cx="1016402" cy="14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73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405</Words>
  <Application>Microsoft Office PowerPoint</Application>
  <PresentationFormat>Ecrã Panorâmico</PresentationFormat>
  <Paragraphs>31</Paragraphs>
  <Slides>17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Tema do Office</vt:lpstr>
      <vt:lpstr>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Utilizador</dc:creator>
  <cp:lastModifiedBy>Utilizador</cp:lastModifiedBy>
  <cp:revision>29</cp:revision>
  <dcterms:created xsi:type="dcterms:W3CDTF">2014-10-05T16:40:00Z</dcterms:created>
  <dcterms:modified xsi:type="dcterms:W3CDTF">2014-10-05T21:34:31Z</dcterms:modified>
</cp:coreProperties>
</file>